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1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317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50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6026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4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3474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15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718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335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328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969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768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411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66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580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15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44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37807-2171-42F1-9F8D-AC0EB0954FAF}" type="datetimeFigureOut">
              <a:rPr lang="en-US" smtClean="0"/>
              <a:t>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1D56D20-98B1-404E-8CFC-BF072B100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3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/>
          <a:lstStyle/>
          <a:p>
            <a:pPr algn="ctr"/>
            <a:r>
              <a:rPr lang="en-US" b="1" dirty="0" smtClean="0">
                <a:latin typeface="AcmeFont" pitchFamily="2" charset="0"/>
              </a:rPr>
              <a:t>Key regulations and impact </a:t>
            </a:r>
            <a:endParaRPr lang="en-US" b="1" dirty="0">
              <a:latin typeface="AcmeFont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77500" lnSpcReduction="20000"/>
          </a:bodyPr>
          <a:lstStyle/>
          <a:p>
            <a:r>
              <a:rPr lang="en-US" sz="3600" dirty="0" smtClean="0">
                <a:latin typeface="18thCentury" pitchFamily="2" charset="0"/>
              </a:rPr>
              <a:t>Access to comprehensive data of the patients. </a:t>
            </a:r>
          </a:p>
          <a:p>
            <a:pPr lvl="2"/>
            <a:r>
              <a:rPr lang="en-US" sz="3600" dirty="0" smtClean="0">
                <a:latin typeface="18thCentury" pitchFamily="2" charset="0"/>
              </a:rPr>
              <a:t>The data is important in predicting patient illness as well as identifying favorable treatment </a:t>
            </a:r>
            <a:r>
              <a:rPr lang="en-US" sz="3600" dirty="0">
                <a:latin typeface="18thCentury" pitchFamily="2" charset="0"/>
              </a:rPr>
              <a:t>(Blumenthal, &amp; </a:t>
            </a:r>
            <a:r>
              <a:rPr lang="en-US" sz="3600" dirty="0" err="1">
                <a:latin typeface="18thCentury" pitchFamily="2" charset="0"/>
              </a:rPr>
              <a:t>Tavenner</a:t>
            </a:r>
            <a:r>
              <a:rPr lang="en-US" sz="3600" dirty="0">
                <a:latin typeface="18thCentury" pitchFamily="2" charset="0"/>
              </a:rPr>
              <a:t>, 2017). </a:t>
            </a:r>
            <a:endParaRPr lang="en-US" sz="3600" dirty="0" smtClean="0">
              <a:latin typeface="18thCentury" pitchFamily="2" charset="0"/>
            </a:endParaRPr>
          </a:p>
          <a:p>
            <a:r>
              <a:rPr lang="en-US" sz="3600" dirty="0" smtClean="0">
                <a:latin typeface="18thCentury" pitchFamily="2" charset="0"/>
              </a:rPr>
              <a:t>Exchange of meaningful information between different healthcare service provides. </a:t>
            </a:r>
          </a:p>
          <a:p>
            <a:pPr lvl="2"/>
            <a:r>
              <a:rPr lang="en-US" sz="3600" dirty="0" smtClean="0">
                <a:latin typeface="18thCentury" pitchFamily="2" charset="0"/>
              </a:rPr>
              <a:t>It helps with identifying the available treatments for different diseases as well as the most useful treatment method of all. </a:t>
            </a:r>
          </a:p>
        </p:txBody>
      </p:sp>
    </p:spTree>
    <p:extLst>
      <p:ext uri="{BB962C8B-B14F-4D97-AF65-F5344CB8AC3E}">
        <p14:creationId xmlns:p14="http://schemas.microsoft.com/office/powerpoint/2010/main" val="1779002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/>
          <a:lstStyle/>
          <a:p>
            <a:pPr algn="ctr"/>
            <a:r>
              <a:rPr lang="en-US" b="1" dirty="0" smtClean="0">
                <a:latin typeface="AcmeFont" pitchFamily="2" charset="0"/>
              </a:rPr>
              <a:t>Key regulations and impact </a:t>
            </a:r>
            <a:endParaRPr lang="en-US" b="1" dirty="0">
              <a:latin typeface="AcmeFont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18thCentury" pitchFamily="2" charset="0"/>
              </a:rPr>
              <a:t>Transparency in sharing patient data</a:t>
            </a:r>
          </a:p>
          <a:p>
            <a:pPr lvl="2"/>
            <a:r>
              <a:rPr lang="en-US" sz="2800" dirty="0" smtClean="0">
                <a:latin typeface="18thCentury" pitchFamily="2" charset="0"/>
              </a:rPr>
              <a:t>Promotes patient confidentiality by ensuring that the patients understand which type of data is shared and with who (Blumenthal, </a:t>
            </a:r>
            <a:r>
              <a:rPr lang="en-US" sz="2800" dirty="0">
                <a:latin typeface="18thCentury" pitchFamily="2" charset="0"/>
              </a:rPr>
              <a:t>&amp; </a:t>
            </a:r>
            <a:r>
              <a:rPr lang="en-US" sz="2800" dirty="0" err="1">
                <a:latin typeface="18thCentury" pitchFamily="2" charset="0"/>
              </a:rPr>
              <a:t>Tavenner</a:t>
            </a:r>
            <a:r>
              <a:rPr lang="en-US" sz="2800" dirty="0">
                <a:latin typeface="18thCentury" pitchFamily="2" charset="0"/>
              </a:rPr>
              <a:t>, </a:t>
            </a:r>
            <a:r>
              <a:rPr lang="en-US" sz="2800" dirty="0" smtClean="0">
                <a:latin typeface="18thCentury" pitchFamily="2" charset="0"/>
              </a:rPr>
              <a:t>2017</a:t>
            </a:r>
            <a:r>
              <a:rPr lang="en-US" sz="2800" dirty="0">
                <a:latin typeface="18thCentury" pitchFamily="2" charset="0"/>
              </a:rPr>
              <a:t>). </a:t>
            </a:r>
            <a:endParaRPr lang="en-US" sz="2800" dirty="0" smtClean="0">
              <a:latin typeface="18thCentury" pitchFamily="2" charset="0"/>
            </a:endParaRPr>
          </a:p>
          <a:p>
            <a:r>
              <a:rPr lang="en-US" sz="2800" dirty="0" smtClean="0">
                <a:latin typeface="18thCentury" pitchFamily="2" charset="0"/>
              </a:rPr>
              <a:t>Generate lists of patients based on the needed care. </a:t>
            </a:r>
          </a:p>
          <a:p>
            <a:pPr lvl="2"/>
            <a:r>
              <a:rPr lang="en-US" sz="2800" dirty="0" smtClean="0">
                <a:latin typeface="18thCentury" pitchFamily="2" charset="0"/>
              </a:rPr>
              <a:t>The lists can be used in setting up reminders on who needs care as well as providing instructors on the methods of care provision. </a:t>
            </a:r>
            <a:endParaRPr lang="en-US" sz="28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688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2163097"/>
            <a:ext cx="8915400" cy="3777622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en-US" sz="2800" dirty="0">
                <a:latin typeface="18thCentury" pitchFamily="2" charset="0"/>
              </a:rPr>
              <a:t>Blumenthal, D., &amp; </a:t>
            </a:r>
            <a:r>
              <a:rPr lang="en-US" sz="2800" dirty="0" err="1">
                <a:latin typeface="18thCentury" pitchFamily="2" charset="0"/>
              </a:rPr>
              <a:t>Tavenner</a:t>
            </a:r>
            <a:r>
              <a:rPr lang="en-US" sz="2800" dirty="0">
                <a:latin typeface="18thCentury" pitchFamily="2" charset="0"/>
              </a:rPr>
              <a:t>, M. (</a:t>
            </a:r>
            <a:r>
              <a:rPr lang="en-US" sz="2800" dirty="0" smtClean="0">
                <a:latin typeface="18thCentury" pitchFamily="2" charset="0"/>
              </a:rPr>
              <a:t>2017). </a:t>
            </a:r>
            <a:r>
              <a:rPr lang="en-US" sz="2800" dirty="0">
                <a:latin typeface="18thCentury" pitchFamily="2" charset="0"/>
              </a:rPr>
              <a:t>The “meaningful use” regulation for </a:t>
            </a:r>
            <a:r>
              <a:rPr lang="en-US" sz="2800" dirty="0" smtClean="0">
                <a:latin typeface="18thCentury" pitchFamily="2" charset="0"/>
              </a:rPr>
              <a:t>	electronic </a:t>
            </a:r>
            <a:r>
              <a:rPr lang="en-US" sz="2800" dirty="0">
                <a:latin typeface="18thCentury" pitchFamily="2" charset="0"/>
              </a:rPr>
              <a:t>health records. </a:t>
            </a:r>
            <a:r>
              <a:rPr lang="en-US" sz="2800" i="1" dirty="0">
                <a:latin typeface="18thCentury" pitchFamily="2" charset="0"/>
              </a:rPr>
              <a:t>New England Journal of Medicine</a:t>
            </a:r>
            <a:r>
              <a:rPr lang="en-US" sz="2800" dirty="0">
                <a:latin typeface="18thCentury" pitchFamily="2" charset="0"/>
              </a:rPr>
              <a:t>, </a:t>
            </a:r>
            <a:r>
              <a:rPr lang="en-US" sz="2800" i="1" dirty="0">
                <a:latin typeface="18thCentury" pitchFamily="2" charset="0"/>
              </a:rPr>
              <a:t>363</a:t>
            </a:r>
            <a:r>
              <a:rPr lang="en-US" sz="2800" dirty="0">
                <a:latin typeface="18thCentury" pitchFamily="2" charset="0"/>
              </a:rPr>
              <a:t>(6), </a:t>
            </a:r>
            <a:r>
              <a:rPr lang="en-US" sz="2800" dirty="0" smtClean="0">
                <a:latin typeface="18thCentury" pitchFamily="2" charset="0"/>
              </a:rPr>
              <a:t>501-	504</a:t>
            </a:r>
            <a:r>
              <a:rPr lang="en-US" sz="2800" dirty="0">
                <a:latin typeface="18thCentury" pitchFamily="2" charset="0"/>
              </a:rPr>
              <a:t>.</a:t>
            </a:r>
            <a:endParaRPr lang="en-US" sz="28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25229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</TotalTime>
  <Words>155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18thCentury</vt:lpstr>
      <vt:lpstr>AcmeFont</vt:lpstr>
      <vt:lpstr>Arial</vt:lpstr>
      <vt:lpstr>Century Gothic</vt:lpstr>
      <vt:lpstr>Wingdings 3</vt:lpstr>
      <vt:lpstr>Wisp</vt:lpstr>
      <vt:lpstr>Key regulations and impact </vt:lpstr>
      <vt:lpstr>Key regulations and impact 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regulations and impact </dc:title>
  <dc:creator>ASUS</dc:creator>
  <cp:lastModifiedBy>ASUS</cp:lastModifiedBy>
  <cp:revision>8</cp:revision>
  <dcterms:created xsi:type="dcterms:W3CDTF">2021-02-12T21:45:14Z</dcterms:created>
  <dcterms:modified xsi:type="dcterms:W3CDTF">2021-02-12T22:01:40Z</dcterms:modified>
</cp:coreProperties>
</file>